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"/>
  </p:notesMasterIdLst>
  <p:sldIdLst>
    <p:sldId id="257" r:id="rId2"/>
    <p:sldId id="260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802" y="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93517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uas.nl/exchange-programmes/exchange-media" TargetMode="External"/><Relationship Id="rId13" Type="http://schemas.openxmlformats.org/officeDocument/2006/relationships/hyperlink" Target="https://www.iscom.fr/fr/international-iscom/incoming-students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s://www.buas.nl/en/programmes/exchange-programmes" TargetMode="External"/><Relationship Id="rId12" Type="http://schemas.openxmlformats.org/officeDocument/2006/relationships/hyperlink" Target="https://www.internationalhu.com/exchange-programmes/international-commercial-communication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english.hs-mannheim.de/fileadmin/user_upload/hauptseite/extern/AAA/Internationale_Studierende/Textdateien/Courses_in_English_HSMA.pdf" TargetMode="External"/><Relationship Id="rId11" Type="http://schemas.openxmlformats.org/officeDocument/2006/relationships/hyperlink" Target="https://www.internationalhu.com/" TargetMode="External"/><Relationship Id="rId5" Type="http://schemas.openxmlformats.org/officeDocument/2006/relationships/hyperlink" Target="https://www.gestaltung.hs-mannheim.de/international" TargetMode="External"/><Relationship Id="rId15" Type="http://schemas.openxmlformats.org/officeDocument/2006/relationships/hyperlink" Target="https://www.iscom.fr/sites/default/files/wysiwyg/International/MY_PROGRAMMES_ISCOM_YEAR_3_FALL.pdf" TargetMode="External"/><Relationship Id="rId10" Type="http://schemas.openxmlformats.org/officeDocument/2006/relationships/hyperlink" Target="https://www.rotterdamuas.com/programmes/exchange/getconnected-media-culture-and-society/" TargetMode="External"/><Relationship Id="rId4" Type="http://schemas.openxmlformats.org/officeDocument/2006/relationships/hyperlink" Target="https://www.hs-mannheim.de/" TargetMode="External"/><Relationship Id="rId9" Type="http://schemas.openxmlformats.org/officeDocument/2006/relationships/hyperlink" Target="https://www.rotterdamuas.com/" TargetMode="External"/><Relationship Id="rId14" Type="http://schemas.openxmlformats.org/officeDocument/2006/relationships/hyperlink" Target="https://www.iscom.fr/fr/international-iscom/informations-pratiques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ulusofona.pt/en/lisboa/bachelor/digital-animation" TargetMode="External"/><Relationship Id="rId3" Type="http://schemas.openxmlformats.org/officeDocument/2006/relationships/hyperlink" Target="https://www.supdepub.com/en/" TargetMode="External"/><Relationship Id="rId7" Type="http://schemas.openxmlformats.org/officeDocument/2006/relationships/hyperlink" Target="https://www.ulusofona.pt/en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ucm.sk/en/incoming-students-en/" TargetMode="External"/><Relationship Id="rId5" Type="http://schemas.openxmlformats.org/officeDocument/2006/relationships/hyperlink" Target="https://www.ucm.sk/" TargetMode="External"/><Relationship Id="rId10" Type="http://schemas.openxmlformats.org/officeDocument/2006/relationships/hyperlink" Target="https://international.eusa.es/downloads/" TargetMode="External"/><Relationship Id="rId4" Type="http://schemas.openxmlformats.org/officeDocument/2006/relationships/hyperlink" Target="https://www.supdepub.com/en/exchange-programs-at-sup-de-pub/" TargetMode="External"/><Relationship Id="rId9" Type="http://schemas.openxmlformats.org/officeDocument/2006/relationships/hyperlink" Target="https://international.eusa.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 rotWithShape="1">
          <a:blip r:embed="rId3">
            <a:alphaModFix/>
          </a:blip>
          <a:srcRect r="56929"/>
          <a:stretch/>
        </p:blipFill>
        <p:spPr>
          <a:xfrm>
            <a:off x="274320" y="4560181"/>
            <a:ext cx="483026" cy="455049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Tabulka 2">
            <a:extLst>
              <a:ext uri="{FF2B5EF4-FFF2-40B4-BE49-F238E27FC236}">
                <a16:creationId xmlns:a16="http://schemas.microsoft.com/office/drawing/2014/main" id="{754985C6-4230-FA15-1C4D-E7E193947A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769877"/>
              </p:ext>
            </p:extLst>
          </p:nvPr>
        </p:nvGraphicFramePr>
        <p:xfrm>
          <a:off x="274320" y="22754"/>
          <a:ext cx="8680494" cy="5064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1580">
                  <a:extLst>
                    <a:ext uri="{9D8B030D-6E8A-4147-A177-3AD203B41FA5}">
                      <a16:colId xmlns:a16="http://schemas.microsoft.com/office/drawing/2014/main" val="75500115"/>
                    </a:ext>
                  </a:extLst>
                </a:gridCol>
                <a:gridCol w="1241534">
                  <a:extLst>
                    <a:ext uri="{9D8B030D-6E8A-4147-A177-3AD203B41FA5}">
                      <a16:colId xmlns:a16="http://schemas.microsoft.com/office/drawing/2014/main" val="3003577401"/>
                    </a:ext>
                  </a:extLst>
                </a:gridCol>
                <a:gridCol w="1048407">
                  <a:extLst>
                    <a:ext uri="{9D8B030D-6E8A-4147-A177-3AD203B41FA5}">
                      <a16:colId xmlns:a16="http://schemas.microsoft.com/office/drawing/2014/main" val="4021807778"/>
                    </a:ext>
                  </a:extLst>
                </a:gridCol>
                <a:gridCol w="890752">
                  <a:extLst>
                    <a:ext uri="{9D8B030D-6E8A-4147-A177-3AD203B41FA5}">
                      <a16:colId xmlns:a16="http://schemas.microsoft.com/office/drawing/2014/main" val="2230173328"/>
                    </a:ext>
                  </a:extLst>
                </a:gridCol>
                <a:gridCol w="1135117">
                  <a:extLst>
                    <a:ext uri="{9D8B030D-6E8A-4147-A177-3AD203B41FA5}">
                      <a16:colId xmlns:a16="http://schemas.microsoft.com/office/drawing/2014/main" val="1344302110"/>
                    </a:ext>
                  </a:extLst>
                </a:gridCol>
                <a:gridCol w="961697">
                  <a:extLst>
                    <a:ext uri="{9D8B030D-6E8A-4147-A177-3AD203B41FA5}">
                      <a16:colId xmlns:a16="http://schemas.microsoft.com/office/drawing/2014/main" val="4203745767"/>
                    </a:ext>
                  </a:extLst>
                </a:gridCol>
                <a:gridCol w="1308538">
                  <a:extLst>
                    <a:ext uri="{9D8B030D-6E8A-4147-A177-3AD203B41FA5}">
                      <a16:colId xmlns:a16="http://schemas.microsoft.com/office/drawing/2014/main" val="2274196341"/>
                    </a:ext>
                  </a:extLst>
                </a:gridCol>
                <a:gridCol w="882869">
                  <a:extLst>
                    <a:ext uri="{9D8B030D-6E8A-4147-A177-3AD203B41FA5}">
                      <a16:colId xmlns:a16="http://schemas.microsoft.com/office/drawing/2014/main" val="1752748736"/>
                    </a:ext>
                  </a:extLst>
                </a:gridCol>
              </a:tblGrid>
              <a:tr h="824565">
                <a:tc>
                  <a:txBody>
                    <a:bodyPr/>
                    <a:lstStyle/>
                    <a:p>
                      <a:r>
                        <a:rPr lang="cs-CZ" dirty="0"/>
                        <a:t>Škola v zahraničí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Program / specializace</a:t>
                      </a:r>
                    </a:p>
                    <a:p>
                      <a:r>
                        <a:rPr lang="cs-CZ" dirty="0"/>
                        <a:t>VŠKK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Ročník studia 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Počet </a:t>
                      </a:r>
                      <a:r>
                        <a:rPr lang="cs-CZ" dirty="0"/>
                        <a:t>míst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Jazyk studia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Období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Přihlašování do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Profil studia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1740093"/>
                  </a:ext>
                </a:extLst>
              </a:tr>
              <a:tr h="847902">
                <a:tc>
                  <a:txBody>
                    <a:bodyPr/>
                    <a:lstStyle/>
                    <a:p>
                      <a:r>
                        <a:rPr lang="cs-CZ" sz="1200" dirty="0">
                          <a:hlinkClick r:id="rId4"/>
                        </a:rPr>
                        <a:t>Mannheim University of Applied Sciences </a:t>
                      </a:r>
                      <a:r>
                        <a:rPr lang="cs-CZ" sz="1200" dirty="0"/>
                        <a:t>(DE)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GMD</a:t>
                      </a:r>
                    </a:p>
                    <a:p>
                      <a:r>
                        <a:rPr lang="cs-CZ" sz="1200" dirty="0"/>
                        <a:t>FA</a:t>
                      </a:r>
                    </a:p>
                    <a:p>
                      <a:r>
                        <a:rPr lang="cs-CZ" sz="1200" dirty="0"/>
                        <a:t>KM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2. a 3. Bc.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2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angličtina</a:t>
                      </a:r>
                    </a:p>
                    <a:p>
                      <a:r>
                        <a:rPr lang="cs-CZ" sz="1200" dirty="0"/>
                        <a:t>(němčina výhodou)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ZS</a:t>
                      </a:r>
                    </a:p>
                    <a:p>
                      <a:r>
                        <a:rPr lang="cs-CZ" sz="1200" dirty="0"/>
                        <a:t>LS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31. 3.</a:t>
                      </a:r>
                    </a:p>
                    <a:p>
                      <a:r>
                        <a:rPr lang="cs-CZ" sz="1200" dirty="0"/>
                        <a:t>15. 9.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hlinkClick r:id="rId5"/>
                        </a:rPr>
                        <a:t>ZDE</a:t>
                      </a:r>
                      <a:endParaRPr lang="cs-CZ" sz="12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cs-CZ" sz="1200" dirty="0">
                          <a:hlinkClick r:id="rId6"/>
                        </a:rPr>
                        <a:t>ZDE</a:t>
                      </a:r>
                      <a:endParaRPr lang="cs-CZ" sz="1200" dirty="0"/>
                    </a:p>
                    <a:p>
                      <a:endParaRPr lang="cs-CZ" sz="12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3442201"/>
                  </a:ext>
                </a:extLst>
              </a:tr>
              <a:tr h="847902">
                <a:tc>
                  <a:txBody>
                    <a:bodyPr/>
                    <a:lstStyle/>
                    <a:p>
                      <a:r>
                        <a:rPr lang="cs-CZ" sz="1200" dirty="0">
                          <a:hlinkClick r:id="rId7"/>
                        </a:rPr>
                        <a:t>Breda University of Applied Sciences </a:t>
                      </a:r>
                      <a:r>
                        <a:rPr lang="cs-CZ" sz="1200" dirty="0"/>
                        <a:t>(NL)</a:t>
                      </a: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KMK</a:t>
                      </a:r>
                    </a:p>
                    <a:p>
                      <a:r>
                        <a:rPr lang="cs-CZ" sz="1200" dirty="0"/>
                        <a:t>AVE</a:t>
                      </a:r>
                    </a:p>
                    <a:p>
                      <a:r>
                        <a:rPr lang="cs-CZ" sz="1200" dirty="0"/>
                        <a:t>FA</a:t>
                      </a: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2. a 3. Bc.</a:t>
                      </a: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2</a:t>
                      </a: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angličtina</a:t>
                      </a:r>
                    </a:p>
                    <a:p>
                      <a:r>
                        <a:rPr lang="cs-CZ" sz="1000" dirty="0"/>
                        <a:t>(CAE or CPE, TOEFL, IELTS test)</a:t>
                      </a: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ZS</a:t>
                      </a:r>
                    </a:p>
                    <a:p>
                      <a:r>
                        <a:rPr lang="cs-CZ" sz="1200" dirty="0"/>
                        <a:t>LS</a:t>
                      </a: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31. 3.</a:t>
                      </a:r>
                    </a:p>
                    <a:p>
                      <a:r>
                        <a:rPr lang="cs-CZ" sz="1200" dirty="0"/>
                        <a:t>15. 9.</a:t>
                      </a: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hlinkClick r:id="rId8"/>
                        </a:rPr>
                        <a:t>ZDE</a:t>
                      </a:r>
                      <a:endParaRPr lang="cs-CZ" sz="1200" dirty="0"/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572763"/>
                  </a:ext>
                </a:extLst>
              </a:tr>
              <a:tr h="847902">
                <a:tc>
                  <a:txBody>
                    <a:bodyPr/>
                    <a:lstStyle/>
                    <a:p>
                      <a:r>
                        <a:rPr lang="cs-CZ" sz="1200" dirty="0">
                          <a:hlinkClick r:id="rId9"/>
                        </a:rPr>
                        <a:t>Rotterdam Univesity of Applied Sciences </a:t>
                      </a:r>
                      <a:r>
                        <a:rPr lang="cs-CZ" sz="1200" dirty="0"/>
                        <a:t>(NL)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KMK</a:t>
                      </a:r>
                    </a:p>
                    <a:p>
                      <a:endParaRPr lang="cs-CZ" sz="12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2. a 3. Bc. 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2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angličtina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ZS</a:t>
                      </a:r>
                    </a:p>
                    <a:p>
                      <a:endParaRPr lang="cs-CZ" sz="12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31. 3.</a:t>
                      </a:r>
                    </a:p>
                    <a:p>
                      <a:r>
                        <a:rPr lang="cs-CZ" sz="1200" dirty="0"/>
                        <a:t>15. 9.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hlinkClick r:id="rId10"/>
                        </a:rPr>
                        <a:t>ZDE</a:t>
                      </a:r>
                      <a:endParaRPr lang="cs-CZ" sz="12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608731"/>
                  </a:ext>
                </a:extLst>
              </a:tr>
              <a:tr h="847902">
                <a:tc>
                  <a:txBody>
                    <a:bodyPr/>
                    <a:lstStyle/>
                    <a:p>
                      <a:r>
                        <a:rPr lang="cs-CZ" sz="1200" dirty="0">
                          <a:hlinkClick r:id="rId11"/>
                        </a:rPr>
                        <a:t>HU University of Applied Sciences Utrecht </a:t>
                      </a:r>
                      <a:r>
                        <a:rPr lang="cs-CZ" sz="1200" dirty="0"/>
                        <a:t>(NL)</a:t>
                      </a: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KMK</a:t>
                      </a:r>
                    </a:p>
                    <a:p>
                      <a:r>
                        <a:rPr lang="cs-CZ" sz="1200" dirty="0"/>
                        <a:t>KPM</a:t>
                      </a: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3. Bc.</a:t>
                      </a: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2</a:t>
                      </a: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angličtina</a:t>
                      </a: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ZS</a:t>
                      </a:r>
                    </a:p>
                    <a:p>
                      <a:r>
                        <a:rPr lang="cs-CZ" sz="1200" dirty="0"/>
                        <a:t>LS</a:t>
                      </a: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31. 3. </a:t>
                      </a:r>
                    </a:p>
                    <a:p>
                      <a:r>
                        <a:rPr lang="cs-CZ" sz="1200" dirty="0"/>
                        <a:t>15. 9.</a:t>
                      </a: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hlinkClick r:id="rId12"/>
                        </a:rPr>
                        <a:t>ZDE</a:t>
                      </a:r>
                      <a:endParaRPr lang="cs-CZ" sz="1200" dirty="0"/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1415008"/>
                  </a:ext>
                </a:extLst>
              </a:tr>
              <a:tr h="847902">
                <a:tc>
                  <a:txBody>
                    <a:bodyPr/>
                    <a:lstStyle/>
                    <a:p>
                      <a:r>
                        <a:rPr lang="cs-CZ" sz="1200" dirty="0">
                          <a:hlinkClick r:id="rId13"/>
                        </a:rPr>
                        <a:t>ISCOM Paris </a:t>
                      </a:r>
                      <a:r>
                        <a:rPr lang="cs-CZ" sz="1200" dirty="0"/>
                        <a:t>(FR)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KMK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2. a 3. Bc.</a:t>
                      </a:r>
                    </a:p>
                    <a:p>
                      <a:endParaRPr lang="cs-CZ" sz="12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4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angličtina</a:t>
                      </a:r>
                    </a:p>
                    <a:p>
                      <a:r>
                        <a:rPr lang="cs-CZ" sz="1200" dirty="0"/>
                        <a:t>(</a:t>
                      </a:r>
                      <a:r>
                        <a:rPr lang="cs-CZ" sz="1000" dirty="0"/>
                        <a:t>certificate is required)</a:t>
                      </a:r>
                    </a:p>
                    <a:p>
                      <a:endParaRPr lang="cs-CZ" sz="12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ZS</a:t>
                      </a:r>
                    </a:p>
                    <a:p>
                      <a:r>
                        <a:rPr lang="cs-CZ" sz="1200" dirty="0"/>
                        <a:t>LS  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31. 3.</a:t>
                      </a:r>
                    </a:p>
                    <a:p>
                      <a:r>
                        <a:rPr lang="cs-CZ" sz="1200" dirty="0"/>
                        <a:t>15. 9.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hlinkClick r:id="rId14"/>
                        </a:rPr>
                        <a:t>ZDE</a:t>
                      </a:r>
                      <a:endParaRPr lang="cs-CZ" sz="1200" dirty="0"/>
                    </a:p>
                    <a:p>
                      <a:r>
                        <a:rPr lang="cs-CZ" sz="1200" dirty="0">
                          <a:hlinkClick r:id="rId15"/>
                        </a:rPr>
                        <a:t>ZDE</a:t>
                      </a:r>
                      <a:endParaRPr lang="cs-CZ" sz="12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413708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2">
            <a:extLst>
              <a:ext uri="{FF2B5EF4-FFF2-40B4-BE49-F238E27FC236}">
                <a16:creationId xmlns:a16="http://schemas.microsoft.com/office/drawing/2014/main" id="{754985C6-4230-FA15-1C4D-E7E193947A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6085684"/>
              </p:ext>
            </p:extLst>
          </p:nvPr>
        </p:nvGraphicFramePr>
        <p:xfrm>
          <a:off x="274320" y="22754"/>
          <a:ext cx="8680494" cy="45569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1580">
                  <a:extLst>
                    <a:ext uri="{9D8B030D-6E8A-4147-A177-3AD203B41FA5}">
                      <a16:colId xmlns:a16="http://schemas.microsoft.com/office/drawing/2014/main" val="75500115"/>
                    </a:ext>
                  </a:extLst>
                </a:gridCol>
                <a:gridCol w="1241534">
                  <a:extLst>
                    <a:ext uri="{9D8B030D-6E8A-4147-A177-3AD203B41FA5}">
                      <a16:colId xmlns:a16="http://schemas.microsoft.com/office/drawing/2014/main" val="3003577401"/>
                    </a:ext>
                  </a:extLst>
                </a:gridCol>
                <a:gridCol w="1048407">
                  <a:extLst>
                    <a:ext uri="{9D8B030D-6E8A-4147-A177-3AD203B41FA5}">
                      <a16:colId xmlns:a16="http://schemas.microsoft.com/office/drawing/2014/main" val="4021807778"/>
                    </a:ext>
                  </a:extLst>
                </a:gridCol>
                <a:gridCol w="890752">
                  <a:extLst>
                    <a:ext uri="{9D8B030D-6E8A-4147-A177-3AD203B41FA5}">
                      <a16:colId xmlns:a16="http://schemas.microsoft.com/office/drawing/2014/main" val="2230173328"/>
                    </a:ext>
                  </a:extLst>
                </a:gridCol>
                <a:gridCol w="1135117">
                  <a:extLst>
                    <a:ext uri="{9D8B030D-6E8A-4147-A177-3AD203B41FA5}">
                      <a16:colId xmlns:a16="http://schemas.microsoft.com/office/drawing/2014/main" val="1344302110"/>
                    </a:ext>
                  </a:extLst>
                </a:gridCol>
                <a:gridCol w="961697">
                  <a:extLst>
                    <a:ext uri="{9D8B030D-6E8A-4147-A177-3AD203B41FA5}">
                      <a16:colId xmlns:a16="http://schemas.microsoft.com/office/drawing/2014/main" val="4203745767"/>
                    </a:ext>
                  </a:extLst>
                </a:gridCol>
                <a:gridCol w="1308538">
                  <a:extLst>
                    <a:ext uri="{9D8B030D-6E8A-4147-A177-3AD203B41FA5}">
                      <a16:colId xmlns:a16="http://schemas.microsoft.com/office/drawing/2014/main" val="2274196341"/>
                    </a:ext>
                  </a:extLst>
                </a:gridCol>
                <a:gridCol w="882869">
                  <a:extLst>
                    <a:ext uri="{9D8B030D-6E8A-4147-A177-3AD203B41FA5}">
                      <a16:colId xmlns:a16="http://schemas.microsoft.com/office/drawing/2014/main" val="1752748736"/>
                    </a:ext>
                  </a:extLst>
                </a:gridCol>
              </a:tblGrid>
              <a:tr h="824565">
                <a:tc>
                  <a:txBody>
                    <a:bodyPr/>
                    <a:lstStyle/>
                    <a:p>
                      <a:r>
                        <a:rPr lang="cs-CZ" dirty="0"/>
                        <a:t>Škola v zahraničí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Program / specializace</a:t>
                      </a:r>
                    </a:p>
                    <a:p>
                      <a:r>
                        <a:rPr lang="cs-CZ" dirty="0"/>
                        <a:t>VŠKK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Ročník studia 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Počet </a:t>
                      </a:r>
                      <a:r>
                        <a:rPr lang="cs-CZ" dirty="0"/>
                        <a:t>míst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Jazyk studia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Období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Přihlašování do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Profil studia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1740093"/>
                  </a:ext>
                </a:extLst>
              </a:tr>
              <a:tr h="847902">
                <a:tc>
                  <a:txBody>
                    <a:bodyPr/>
                    <a:lstStyle/>
                    <a:p>
                      <a:r>
                        <a:rPr lang="cs-CZ" sz="1200" dirty="0">
                          <a:hlinkClick r:id="rId3"/>
                        </a:rPr>
                        <a:t>Sup de Pub</a:t>
                      </a:r>
                      <a:endParaRPr lang="cs-CZ" sz="1200" dirty="0"/>
                    </a:p>
                    <a:p>
                      <a:r>
                        <a:rPr lang="cs-CZ" sz="1200" dirty="0"/>
                        <a:t>(FR)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KMK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3. Bc</a:t>
                      </a:r>
                    </a:p>
                    <a:p>
                      <a:r>
                        <a:rPr lang="cs-CZ" sz="1200" dirty="0"/>
                        <a:t>1. a 2. Mgr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3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angličtina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ZS</a:t>
                      </a:r>
                    </a:p>
                    <a:p>
                      <a:endParaRPr lang="cs-CZ" sz="12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31. 3.</a:t>
                      </a:r>
                    </a:p>
                    <a:p>
                      <a:endParaRPr lang="cs-CZ" sz="12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hlinkClick r:id="rId4"/>
                        </a:rPr>
                        <a:t>ZDE</a:t>
                      </a:r>
                      <a:endParaRPr lang="cs-CZ" sz="12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3442201"/>
                  </a:ext>
                </a:extLst>
              </a:tr>
              <a:tr h="847902">
                <a:tc>
                  <a:txBody>
                    <a:bodyPr/>
                    <a:lstStyle/>
                    <a:p>
                      <a:r>
                        <a:rPr lang="cs-CZ" sz="1200" dirty="0">
                          <a:hlinkClick r:id="rId5"/>
                        </a:rPr>
                        <a:t>Univerzita sv. Cyrila a Metoda v Trnavě </a:t>
                      </a:r>
                      <a:r>
                        <a:rPr lang="cs-CZ" sz="1200" dirty="0"/>
                        <a:t>(SK)</a:t>
                      </a: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KMK</a:t>
                      </a: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2. a 3. Bc.</a:t>
                      </a:r>
                    </a:p>
                    <a:p>
                      <a:r>
                        <a:rPr lang="cs-CZ" sz="1200" dirty="0"/>
                        <a:t>1. a 2. Mgr.</a:t>
                      </a: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5</a:t>
                      </a: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slovenština</a:t>
                      </a:r>
                    </a:p>
                    <a:p>
                      <a:r>
                        <a:rPr lang="cs-CZ" sz="1200" dirty="0"/>
                        <a:t>(čeština)</a:t>
                      </a: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ZS</a:t>
                      </a:r>
                    </a:p>
                    <a:p>
                      <a:r>
                        <a:rPr lang="cs-CZ" sz="1200" dirty="0"/>
                        <a:t>LS</a:t>
                      </a: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15. 5.</a:t>
                      </a:r>
                    </a:p>
                    <a:p>
                      <a:r>
                        <a:rPr lang="cs-CZ" sz="1200" dirty="0"/>
                        <a:t>15. 11.</a:t>
                      </a: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cs-CZ" sz="1200" dirty="0">
                          <a:hlinkClick r:id="rId6"/>
                        </a:rPr>
                        <a:t>ZDE</a:t>
                      </a:r>
                      <a:endParaRPr lang="cs-CZ" sz="1200" dirty="0"/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572763"/>
                  </a:ext>
                </a:extLst>
              </a:tr>
              <a:tr h="847902">
                <a:tc>
                  <a:txBody>
                    <a:bodyPr/>
                    <a:lstStyle/>
                    <a:p>
                      <a:r>
                        <a:rPr lang="cs-CZ" sz="1200" dirty="0">
                          <a:hlinkClick r:id="rId7"/>
                        </a:rPr>
                        <a:t>Lusófona University </a:t>
                      </a:r>
                      <a:r>
                        <a:rPr lang="cs-CZ" sz="1200" dirty="0"/>
                        <a:t>(PT)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AVE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2. a 3. Bc.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4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většina kurzů bilingvních: portugalština + angličtina, část kurzů v angličtině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ZS</a:t>
                      </a:r>
                    </a:p>
                    <a:p>
                      <a:r>
                        <a:rPr lang="cs-CZ" sz="1200" dirty="0"/>
                        <a:t>LS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31. 3. </a:t>
                      </a:r>
                    </a:p>
                    <a:p>
                      <a:r>
                        <a:rPr lang="cs-CZ" sz="1200" dirty="0"/>
                        <a:t>15. 9.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hlinkClick r:id="rId8"/>
                        </a:rPr>
                        <a:t>ZDE</a:t>
                      </a:r>
                      <a:endParaRPr lang="cs-CZ" sz="1200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608731"/>
                  </a:ext>
                </a:extLst>
              </a:tr>
              <a:tr h="847902">
                <a:tc>
                  <a:txBody>
                    <a:bodyPr/>
                    <a:lstStyle/>
                    <a:p>
                      <a:r>
                        <a:rPr lang="cs-CZ" sz="1200" dirty="0">
                          <a:hlinkClick r:id="rId9"/>
                        </a:rPr>
                        <a:t>EUSA – University </a:t>
                      </a:r>
                      <a:r>
                        <a:rPr lang="cs-CZ" sz="1200" dirty="0" err="1">
                          <a:hlinkClick r:id="rId9"/>
                        </a:rPr>
                        <a:t>of</a:t>
                      </a:r>
                      <a:r>
                        <a:rPr lang="cs-CZ" sz="1200" dirty="0">
                          <a:hlinkClick r:id="rId9"/>
                        </a:rPr>
                        <a:t> Seville </a:t>
                      </a:r>
                      <a:r>
                        <a:rPr lang="cs-CZ" sz="1200" dirty="0"/>
                        <a:t>(ES)</a:t>
                      </a: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AVE</a:t>
                      </a:r>
                    </a:p>
                    <a:p>
                      <a:r>
                        <a:rPr lang="cs-CZ" sz="1200" dirty="0"/>
                        <a:t>KMK</a:t>
                      </a: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2. a 3. Bc.</a:t>
                      </a: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2</a:t>
                      </a: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angličtina</a:t>
                      </a: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ZS</a:t>
                      </a:r>
                    </a:p>
                    <a:p>
                      <a:r>
                        <a:rPr lang="cs-CZ" sz="1200" dirty="0"/>
                        <a:t>LS</a:t>
                      </a: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31. 3. </a:t>
                      </a:r>
                    </a:p>
                    <a:p>
                      <a:r>
                        <a:rPr lang="cs-CZ" sz="1200" dirty="0"/>
                        <a:t>15. 9.</a:t>
                      </a:r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>
                          <a:hlinkClick r:id="rId10"/>
                        </a:rPr>
                        <a:t>ZDE</a:t>
                      </a:r>
                      <a:endParaRPr lang="cs-CZ" sz="1200" dirty="0"/>
                    </a:p>
                  </a:txBody>
                  <a:tcPr>
                    <a:solidFill>
                      <a:schemeClr val="tx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1415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7661602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</TotalTime>
  <Words>334</Words>
  <Application>Microsoft Office PowerPoint</Application>
  <PresentationFormat>Předvádění na obrazovce (16:9)</PresentationFormat>
  <Paragraphs>120</Paragraphs>
  <Slides>2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4" baseType="lpstr">
      <vt:lpstr>Arial</vt:lpstr>
      <vt:lpstr>Simple Light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Veronika Nováková</dc:creator>
  <cp:lastModifiedBy>HEJLKOVÁ Kateřina</cp:lastModifiedBy>
  <cp:revision>56</cp:revision>
  <dcterms:modified xsi:type="dcterms:W3CDTF">2024-09-23T06:54:44Z</dcterms:modified>
</cp:coreProperties>
</file>